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9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62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1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2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7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6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25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31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7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4/2/2021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1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://cspar.uah.edu/~mallozzir/html/vitae.html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msfc.nasa.gov/" TargetMode="External"/><Relationship Id="rId4" Type="http://schemas.openxmlformats.org/officeDocument/2006/relationships/hyperlink" Target="http://www.uah.ed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D67320-FCFD-4931-AAF7-C6C853329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8B4418-203D-4D0F-A145-47A7A2FE0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First magnetar in a binary system?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F97B11-EDCD-40A1-B69C-E6B00D49B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264" y="3968318"/>
            <a:ext cx="3380437" cy="967666"/>
          </a:xfrm>
        </p:spPr>
        <p:txBody>
          <a:bodyPr anchor="b">
            <a:norm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By: Clarissa Pavao</a:t>
            </a:r>
          </a:p>
          <a:p>
            <a:r>
              <a:rPr lang="en-US" sz="1100" b="0" i="0" dirty="0">
                <a:solidFill>
                  <a:schemeClr val="bg1"/>
                </a:solidFill>
                <a:effectLst/>
              </a:rPr>
              <a:t>Mentor: Noel D. Richardson,</a:t>
            </a:r>
          </a:p>
          <a:p>
            <a:r>
              <a:rPr lang="en-US" sz="1100" b="0" i="0" dirty="0">
                <a:solidFill>
                  <a:schemeClr val="bg1"/>
                </a:solidFill>
                <a:effectLst/>
              </a:rPr>
              <a:t>Herbert Pablo, Andre-Nicolas </a:t>
            </a:r>
            <a:r>
              <a:rPr lang="en-US" sz="1100" b="0" i="0" dirty="0" err="1">
                <a:solidFill>
                  <a:schemeClr val="bg1"/>
                </a:solidFill>
                <a:effectLst/>
              </a:rPr>
              <a:t>Chene</a:t>
            </a:r>
            <a:endParaRPr lang="en-US" sz="1100" b="0" i="0" dirty="0">
              <a:solidFill>
                <a:schemeClr val="bg1"/>
              </a:solidFill>
              <a:effectLst/>
            </a:endParaRPr>
          </a:p>
          <a:p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snowy mountain at night">
            <a:extLst>
              <a:ext uri="{FF2B5EF4-FFF2-40B4-BE49-F238E27FC236}">
                <a16:creationId xmlns:a16="http://schemas.microsoft.com/office/drawing/2014/main" id="{365BD2D2-88DA-4F04-A586-7DC3B06B7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97" r="14396" b="-1"/>
          <a:stretch/>
        </p:blipFill>
        <p:spPr>
          <a:xfrm>
            <a:off x="4876158" y="10"/>
            <a:ext cx="7315841" cy="6857990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62158E0-E37A-4342-ABC7-A22BD9F87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339" y="5457824"/>
            <a:ext cx="959635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1497E460-26F5-4EC4-B4BB-B360E0AC3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4" y="5771272"/>
            <a:ext cx="984489" cy="984489"/>
          </a:xfrm>
          <a:prstGeom prst="rect">
            <a:avLst/>
          </a:prstGeom>
        </p:spPr>
      </p:pic>
      <p:pic>
        <p:nvPicPr>
          <p:cNvPr id="49" name="Picture 2" descr="NASA insignia - Wikipedia">
            <a:extLst>
              <a:ext uri="{FF2B5EF4-FFF2-40B4-BE49-F238E27FC236}">
                <a16:creationId xmlns:a16="http://schemas.microsoft.com/office/drawing/2014/main" id="{51C5FD02-10F1-4F46-BFD1-2F8AB88B6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70" y="5771272"/>
            <a:ext cx="1301459" cy="108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39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87E98-0900-4D42-951E-39F17FF5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760AA-217A-432D-BEE4-D5AC40122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6" y="2293126"/>
            <a:ext cx="6916406" cy="3636088"/>
          </a:xfrm>
        </p:spPr>
        <p:txBody>
          <a:bodyPr/>
          <a:lstStyle/>
          <a:p>
            <a:r>
              <a:rPr lang="en-US" dirty="0"/>
              <a:t>Swift detected new magnetar candidate </a:t>
            </a:r>
          </a:p>
          <a:p>
            <a:pPr lvl="1"/>
            <a:r>
              <a:rPr lang="en-US" dirty="0"/>
              <a:t>Magnetars are young and highly magnetized neutron stars</a:t>
            </a:r>
          </a:p>
          <a:p>
            <a:r>
              <a:rPr lang="en-US" dirty="0"/>
              <a:t>Be star was found by this magnetar </a:t>
            </a:r>
          </a:p>
          <a:p>
            <a:r>
              <a:rPr lang="en-US" dirty="0"/>
              <a:t>Spectroscopic orbit </a:t>
            </a:r>
          </a:p>
          <a:p>
            <a:r>
              <a:rPr lang="en-US" dirty="0"/>
              <a:t>Possible binary system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A1F435C-83EA-490A-8E91-21695CF67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043" y="835242"/>
            <a:ext cx="3774858" cy="37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7A8AD1-4997-411C-806D-A22BE6570374}"/>
              </a:ext>
            </a:extLst>
          </p:cNvPr>
          <p:cNvSpPr txBox="1"/>
          <p:nvPr/>
        </p:nvSpPr>
        <p:spPr>
          <a:xfrm rot="10800000" flipV="1">
            <a:off x="7836377" y="4793603"/>
            <a:ext cx="319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dirty="0">
                <a:effectLst/>
                <a:latin typeface="Times New Roman" panose="02020603050405020304" pitchFamily="18" charset="0"/>
              </a:rPr>
              <a:t>https://apod.nasa.gov/apod/ap980527.html</a:t>
            </a:r>
          </a:p>
          <a:p>
            <a:r>
              <a:rPr lang="en-US" sz="1200" b="1" i="0" dirty="0">
                <a:effectLst/>
                <a:latin typeface="Times New Roman" panose="02020603050405020304" pitchFamily="18" charset="0"/>
              </a:rPr>
              <a:t>Credit:</a:t>
            </a:r>
            <a:r>
              <a:rPr lang="en-US" sz="12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200" b="0" i="0" dirty="0">
                <a:effectLst/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Robert </a:t>
            </a:r>
            <a:r>
              <a:rPr lang="en-US" sz="1200" b="0" i="0" dirty="0" err="1">
                <a:effectLst/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Mallozzi</a:t>
            </a:r>
            <a:r>
              <a:rPr lang="en-US" sz="1200" b="0" i="0" dirty="0">
                <a:effectLst/>
                <a:latin typeface="Times New Roman" panose="02020603050405020304" pitchFamily="18" charset="0"/>
              </a:rPr>
              <a:t> (</a:t>
            </a:r>
            <a:r>
              <a:rPr lang="en-US" sz="1200" b="0" i="0" dirty="0">
                <a:effectLst/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UAH</a:t>
            </a:r>
            <a:r>
              <a:rPr lang="en-US" sz="1200" b="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en-US" sz="1200" b="0" i="0" dirty="0">
                <a:effectLst/>
                <a:latin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MSFC</a:t>
            </a:r>
            <a:r>
              <a:rPr lang="en-US" sz="1200" b="0" i="0" dirty="0">
                <a:effectLst/>
                <a:latin typeface="Times New Roman" panose="02020603050405020304" pitchFamily="18" charset="0"/>
              </a:rPr>
              <a:t>)</a:t>
            </a:r>
            <a:endParaRPr lang="en-US" sz="1200" dirty="0"/>
          </a:p>
        </p:txBody>
      </p:sp>
      <p:pic>
        <p:nvPicPr>
          <p:cNvPr id="9" name="Picture 8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F0BE72AC-3E0E-44D5-873A-D976164154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4" y="5771272"/>
            <a:ext cx="984489" cy="984489"/>
          </a:xfrm>
          <a:prstGeom prst="rect">
            <a:avLst/>
          </a:prstGeom>
        </p:spPr>
      </p:pic>
      <p:pic>
        <p:nvPicPr>
          <p:cNvPr id="10" name="Picture 2" descr="NASA insignia - Wikipedia">
            <a:extLst>
              <a:ext uri="{FF2B5EF4-FFF2-40B4-BE49-F238E27FC236}">
                <a16:creationId xmlns:a16="http://schemas.microsoft.com/office/drawing/2014/main" id="{304CCDD7-3903-401F-83C6-4FA5C8759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70" y="5771272"/>
            <a:ext cx="1301459" cy="108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60F18744-7F49-4998-8D9E-D97E6E9A5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339" y="5457824"/>
            <a:ext cx="959635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017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9A196-67FA-4AF4-A845-C3AA7AAA8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Spectroscopy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21685-C435-4A43-9B18-F899CF026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758749"/>
            <a:ext cx="4439536" cy="20121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Disk variability from Spectroscopy </a:t>
            </a:r>
          </a:p>
          <a:p>
            <a:pPr lvl="1"/>
            <a:r>
              <a:rPr lang="en-US" dirty="0"/>
              <a:t>Helium and Hydrogen lines</a:t>
            </a:r>
          </a:p>
          <a:p>
            <a:pPr lvl="1"/>
            <a:r>
              <a:rPr lang="en-US" dirty="0"/>
              <a:t>Long-term variability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3070ED76-458A-48FF-8D42-0CC5C0929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340" y="1779761"/>
            <a:ext cx="5203440" cy="34689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819D761-010C-4AA2-A87B-90054250B79C}"/>
              </a:ext>
            </a:extLst>
          </p:cNvPr>
          <p:cNvSpPr txBox="1"/>
          <p:nvPr/>
        </p:nvSpPr>
        <p:spPr>
          <a:xfrm>
            <a:off x="6182760" y="1533634"/>
            <a:ext cx="4038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effectLst/>
              </a:rPr>
              <a:t>Fig. 1: The plot above shows the equivalent width of He I 5876 of CPD-29 2176 taken from CTIO.</a:t>
            </a:r>
            <a:endParaRPr lang="en-US" sz="1100" dirty="0"/>
          </a:p>
          <a:p>
            <a:br>
              <a:rPr lang="en-US" dirty="0"/>
            </a:br>
            <a:endParaRPr lang="en-US" dirty="0"/>
          </a:p>
        </p:txBody>
      </p:sp>
      <p:pic>
        <p:nvPicPr>
          <p:cNvPr id="15" name="Picture 14" descr="CTIO 1.5-m | CTIO">
            <a:extLst>
              <a:ext uri="{FF2B5EF4-FFF2-40B4-BE49-F238E27FC236}">
                <a16:creationId xmlns:a16="http://schemas.microsoft.com/office/drawing/2014/main" id="{B7DD5075-02C8-46F7-9529-A12890F2F58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575" y="2846299"/>
            <a:ext cx="2207993" cy="26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D39D6266-5B73-4DFF-84E0-333C85B897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4" y="5771272"/>
            <a:ext cx="984489" cy="984489"/>
          </a:xfrm>
          <a:prstGeom prst="rect">
            <a:avLst/>
          </a:prstGeom>
        </p:spPr>
      </p:pic>
      <p:pic>
        <p:nvPicPr>
          <p:cNvPr id="17" name="Picture 2" descr="NASA insignia - Wikipedia">
            <a:extLst>
              <a:ext uri="{FF2B5EF4-FFF2-40B4-BE49-F238E27FC236}">
                <a16:creationId xmlns:a16="http://schemas.microsoft.com/office/drawing/2014/main" id="{948E6061-927D-4926-91A6-2BA8D83A7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70" y="5771272"/>
            <a:ext cx="1301459" cy="108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C83406C0-B3E3-4D9A-B8F0-E73C6F277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339" y="5457824"/>
            <a:ext cx="959635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B03389-2BC9-423B-B281-9EEA76167693}"/>
              </a:ext>
            </a:extLst>
          </p:cNvPr>
          <p:cNvSpPr txBox="1"/>
          <p:nvPr/>
        </p:nvSpPr>
        <p:spPr>
          <a:xfrm>
            <a:off x="1847928" y="5525636"/>
            <a:ext cx="320261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solidFill>
                  <a:srgbClr val="000000"/>
                </a:solidFill>
                <a:effectLst/>
              </a:rPr>
              <a:t>Cerro </a:t>
            </a:r>
            <a:r>
              <a:rPr lang="en-US" sz="1100" b="0" i="0" dirty="0" err="1">
                <a:solidFill>
                  <a:srgbClr val="000000"/>
                </a:solidFill>
                <a:effectLst/>
              </a:rPr>
              <a:t>Tololo</a:t>
            </a:r>
            <a:r>
              <a:rPr lang="en-US" sz="1100" b="0" i="0" dirty="0">
                <a:solidFill>
                  <a:srgbClr val="000000"/>
                </a:solidFill>
                <a:effectLst/>
              </a:rPr>
              <a:t> Inter-American Observatory | ast.noao.edu. (2021). Retrieved 2 April 2021, from http://ast.noao.edu/facilities/ctio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32039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384D4-E0DC-4029-B939-039A84E2B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Spectroscopy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91025AC7-16A6-4CE1-AAB8-A30F75715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5" y="1394736"/>
            <a:ext cx="5213770" cy="3475847"/>
          </a:xfrm>
        </p:spPr>
      </p:pic>
      <p:pic>
        <p:nvPicPr>
          <p:cNvPr id="6" name="Picture 5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C35A5330-0F11-4BA4-A4F6-94895B0F1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4" y="5771272"/>
            <a:ext cx="984489" cy="984489"/>
          </a:xfrm>
          <a:prstGeom prst="rect">
            <a:avLst/>
          </a:prstGeom>
        </p:spPr>
      </p:pic>
      <p:pic>
        <p:nvPicPr>
          <p:cNvPr id="7" name="Picture 2" descr="NASA insignia - Wikipedia">
            <a:extLst>
              <a:ext uri="{FF2B5EF4-FFF2-40B4-BE49-F238E27FC236}">
                <a16:creationId xmlns:a16="http://schemas.microsoft.com/office/drawing/2014/main" id="{7ADFE8C4-78E2-4B0B-8D39-49BB62308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70" y="5771272"/>
            <a:ext cx="1301459" cy="108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54EF52A-415B-43DB-8B66-7DA1E9F54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339" y="5457824"/>
            <a:ext cx="959635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F28A09-D9A6-4166-806B-A8A5A501863E}"/>
              </a:ext>
            </a:extLst>
          </p:cNvPr>
          <p:cNvSpPr txBox="1"/>
          <p:nvPr/>
        </p:nvSpPr>
        <p:spPr>
          <a:xfrm>
            <a:off x="1260629" y="4870583"/>
            <a:ext cx="27076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effectLst/>
              </a:rPr>
              <a:t>Fig. 2: The plot above is the equivalent width of He I 6678 of CPD-29 2176, taken from CTIO.</a:t>
            </a:r>
            <a:endParaRPr lang="en-US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2861E3-F04E-4528-AD7C-88AD3878F78E}"/>
              </a:ext>
            </a:extLst>
          </p:cNvPr>
          <p:cNvSpPr txBox="1"/>
          <p:nvPr/>
        </p:nvSpPr>
        <p:spPr>
          <a:xfrm>
            <a:off x="6111094" y="4884616"/>
            <a:ext cx="2974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effectLst/>
              </a:rPr>
              <a:t>Fig.3: The plot above is the equivalent width of H-alpha CPD-29 2176, taken from CTIO.</a:t>
            </a:r>
            <a:endParaRPr lang="en-US" sz="1100" dirty="0"/>
          </a:p>
          <a:p>
            <a:br>
              <a:rPr lang="en-US" sz="1100" dirty="0"/>
            </a:br>
            <a:endParaRPr lang="en-US" sz="1100" dirty="0"/>
          </a:p>
        </p:txBody>
      </p:sp>
      <p:pic>
        <p:nvPicPr>
          <p:cNvPr id="4" name="Picture 3" descr="Chart, box and whisker chart&#10;&#10;Description automatically generated">
            <a:extLst>
              <a:ext uri="{FF2B5EF4-FFF2-40B4-BE49-F238E27FC236}">
                <a16:creationId xmlns:a16="http://schemas.microsoft.com/office/drawing/2014/main" id="{BC916F14-5495-41C1-92BB-0B1AA8A8C8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538" y="1394737"/>
            <a:ext cx="5305502" cy="353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02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AD802-E579-4E2E-B8AE-5C283845C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12A08-155E-45DF-BD34-5AC23F85E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93126"/>
            <a:ext cx="6401501" cy="1719581"/>
          </a:xfrm>
        </p:spPr>
        <p:txBody>
          <a:bodyPr/>
          <a:lstStyle/>
          <a:p>
            <a:r>
              <a:rPr lang="en-US" dirty="0"/>
              <a:t>ASAS – All Sky Automated Survey</a:t>
            </a:r>
          </a:p>
          <a:p>
            <a:r>
              <a:rPr lang="en-US" dirty="0"/>
              <a:t>ASAS-SN – All Sky Automated Survey for Supernovae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8C81B010-B434-4844-8018-0BE806E7C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55" y="2047875"/>
            <a:ext cx="4873837" cy="31699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ACEB64-A073-4633-9BDC-07744C0C4CF2}"/>
              </a:ext>
            </a:extLst>
          </p:cNvPr>
          <p:cNvSpPr txBox="1"/>
          <p:nvPr/>
        </p:nvSpPr>
        <p:spPr>
          <a:xfrm>
            <a:off x="7656473" y="1616988"/>
            <a:ext cx="358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effectLst/>
              </a:rPr>
              <a:t>Fig 4: The plot above shows the photometry from ASAS and ASAS-SN of CPD-29 2176.</a:t>
            </a:r>
            <a:endParaRPr lang="en-US" sz="1100" dirty="0"/>
          </a:p>
        </p:txBody>
      </p:sp>
      <p:pic>
        <p:nvPicPr>
          <p:cNvPr id="12" name="Picture 1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7A2214E6-B954-4A32-BE4E-4C30A1AF4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4" y="5771272"/>
            <a:ext cx="984489" cy="984489"/>
          </a:xfrm>
          <a:prstGeom prst="rect">
            <a:avLst/>
          </a:prstGeom>
        </p:spPr>
      </p:pic>
      <p:pic>
        <p:nvPicPr>
          <p:cNvPr id="13" name="Picture 2" descr="NASA insignia - Wikipedia">
            <a:extLst>
              <a:ext uri="{FF2B5EF4-FFF2-40B4-BE49-F238E27FC236}">
                <a16:creationId xmlns:a16="http://schemas.microsoft.com/office/drawing/2014/main" id="{991D100C-787C-4E33-BE14-97C46AF49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70" y="5771272"/>
            <a:ext cx="1301459" cy="108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436C14D4-3996-4374-93B9-6804CAFD5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339" y="5457824"/>
            <a:ext cx="959635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222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A78A5-2CFF-4267-AB89-0C73105C6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Velocity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163EA-F07E-4E47-B8A4-876B0458F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93126"/>
            <a:ext cx="2804565" cy="1688324"/>
          </a:xfrm>
        </p:spPr>
        <p:txBody>
          <a:bodyPr/>
          <a:lstStyle/>
          <a:p>
            <a:r>
              <a:rPr lang="en-US" dirty="0"/>
              <a:t>Spectroscopic orbit</a:t>
            </a:r>
          </a:p>
          <a:p>
            <a:pPr lvl="1"/>
            <a:r>
              <a:rPr lang="en-US" dirty="0"/>
              <a:t>Radial velocity</a:t>
            </a:r>
          </a:p>
          <a:p>
            <a:pPr lvl="1"/>
            <a:r>
              <a:rPr lang="en-US" dirty="0"/>
              <a:t>Orbital elements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9727CC08-0349-47F5-99F9-963C4E5DF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339" y="5457824"/>
            <a:ext cx="959635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C617BBC5-77E3-48D9-9DD9-9572B9E32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4" y="5771272"/>
            <a:ext cx="984489" cy="984489"/>
          </a:xfrm>
          <a:prstGeom prst="rect">
            <a:avLst/>
          </a:prstGeom>
        </p:spPr>
      </p:pic>
      <p:pic>
        <p:nvPicPr>
          <p:cNvPr id="6" name="Picture 2" descr="NASA insignia - Wikipedia">
            <a:extLst>
              <a:ext uri="{FF2B5EF4-FFF2-40B4-BE49-F238E27FC236}">
                <a16:creationId xmlns:a16="http://schemas.microsoft.com/office/drawing/2014/main" id="{3B665BFF-B72D-4C75-BBAF-498A64C31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70" y="5771272"/>
            <a:ext cx="1301459" cy="108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50CCC66D-899D-4AC0-86D2-2E0C2D98B9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78" y="1235392"/>
            <a:ext cx="4825710" cy="3625457"/>
          </a:xfrm>
          <a:prstGeom prst="rect">
            <a:avLst/>
          </a:prstGeom>
        </p:spPr>
      </p:pic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60E66AE0-598C-4FE6-8E78-F5D6B18DC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105025"/>
            <a:ext cx="3056368" cy="30691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D6A9C4-6DBF-4269-8ECD-4FB17746575C}"/>
              </a:ext>
            </a:extLst>
          </p:cNvPr>
          <p:cNvSpPr txBox="1"/>
          <p:nvPr/>
        </p:nvSpPr>
        <p:spPr>
          <a:xfrm>
            <a:off x="7518283" y="922096"/>
            <a:ext cx="36957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effectLst/>
              </a:rPr>
              <a:t>Fig 5: The plot above shows our derived spectroscopic orbit of CPD-29 2176. </a:t>
            </a:r>
            <a:endParaRPr lang="en-US" sz="1100" dirty="0"/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7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55878-8505-4BD7-BD6B-25B78F85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1DCE1-6852-4222-9C99-4BF326838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93126"/>
            <a:ext cx="4995315" cy="3636088"/>
          </a:xfrm>
        </p:spPr>
        <p:txBody>
          <a:bodyPr>
            <a:normAutofit/>
          </a:bodyPr>
          <a:lstStyle/>
          <a:p>
            <a:r>
              <a:rPr lang="en-US" dirty="0"/>
              <a:t>Consistent with a magnetar companion</a:t>
            </a:r>
          </a:p>
          <a:p>
            <a:pPr lvl="1"/>
            <a:r>
              <a:rPr lang="en-US" dirty="0"/>
              <a:t>Low mass – neutron star (magnetar)</a:t>
            </a:r>
          </a:p>
          <a:p>
            <a:pPr lvl="1"/>
            <a:r>
              <a:rPr lang="en-US" dirty="0"/>
              <a:t>Mild eccentricity </a:t>
            </a:r>
          </a:p>
          <a:p>
            <a:pPr lvl="1"/>
            <a:r>
              <a:rPr lang="en-US" dirty="0"/>
              <a:t>Long-term variability</a:t>
            </a:r>
          </a:p>
          <a:p>
            <a:pPr lvl="1"/>
            <a:r>
              <a:rPr lang="en-US" dirty="0"/>
              <a:t>Spectroscopic orbit</a:t>
            </a:r>
          </a:p>
          <a:p>
            <a:r>
              <a:rPr lang="en-US" dirty="0"/>
              <a:t>Moving forward</a:t>
            </a:r>
          </a:p>
          <a:p>
            <a:pPr lvl="1"/>
            <a:r>
              <a:rPr lang="en-US" dirty="0"/>
              <a:t>More spectra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C288EC-6A43-44D6-96BC-6B20C6E2D6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2" y="787184"/>
            <a:ext cx="4541203" cy="377769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B6E83D-7E8A-44A0-9028-65168B1BAB37}"/>
              </a:ext>
            </a:extLst>
          </p:cNvPr>
          <p:cNvSpPr txBox="1"/>
          <p:nvPr/>
        </p:nvSpPr>
        <p:spPr>
          <a:xfrm>
            <a:off x="6176415" y="4813259"/>
            <a:ext cx="53149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 is a depiction of the Be binary Phi Per (painting by Bill Pounds). This shows a representation of the large disc around the Be star with a small compact object (bottom left). Even though this is not the exact type of binary that we have, it shows a similar idea. </a:t>
            </a:r>
          </a:p>
          <a:p>
            <a:endParaRPr lang="en-US" dirty="0"/>
          </a:p>
        </p:txBody>
      </p:sp>
      <p:pic>
        <p:nvPicPr>
          <p:cNvPr id="7" name="Picture 6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06138119-B3EE-4753-851B-E6939EBF1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4" y="5771272"/>
            <a:ext cx="984489" cy="984489"/>
          </a:xfrm>
          <a:prstGeom prst="rect">
            <a:avLst/>
          </a:prstGeom>
        </p:spPr>
      </p:pic>
      <p:pic>
        <p:nvPicPr>
          <p:cNvPr id="8" name="Picture 2" descr="NASA insignia - Wikipedia">
            <a:extLst>
              <a:ext uri="{FF2B5EF4-FFF2-40B4-BE49-F238E27FC236}">
                <a16:creationId xmlns:a16="http://schemas.microsoft.com/office/drawing/2014/main" id="{19CF7E48-4515-4661-A3D1-44F0C33D3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70" y="5771272"/>
            <a:ext cx="1301459" cy="108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F30F60-426F-4BA5-B838-4AE9A4064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339" y="5457824"/>
            <a:ext cx="959635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340853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321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Calisto MT</vt:lpstr>
      <vt:lpstr>Times New Roman</vt:lpstr>
      <vt:lpstr>Univers Condensed</vt:lpstr>
      <vt:lpstr>ChronicleVTI</vt:lpstr>
      <vt:lpstr>First magnetar in a binary system?</vt:lpstr>
      <vt:lpstr>Project summary</vt:lpstr>
      <vt:lpstr>Spectroscopy</vt:lpstr>
      <vt:lpstr>Spectroscopy</vt:lpstr>
      <vt:lpstr>Photometry</vt:lpstr>
      <vt:lpstr>Radial Velocity</vt:lpstr>
      <vt:lpstr>Results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magnetar in a binary system?</dc:title>
  <dc:creator>Pavao, Clarissa M.</dc:creator>
  <cp:lastModifiedBy>Pavao, Clarissa M.</cp:lastModifiedBy>
  <cp:revision>31</cp:revision>
  <dcterms:created xsi:type="dcterms:W3CDTF">2021-03-31T14:00:35Z</dcterms:created>
  <dcterms:modified xsi:type="dcterms:W3CDTF">2021-04-02T18:30:06Z</dcterms:modified>
</cp:coreProperties>
</file>